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8" r:id="rId2"/>
    <p:sldId id="259" r:id="rId3"/>
    <p:sldId id="260" r:id="rId4"/>
    <p:sldId id="262" r:id="rId5"/>
    <p:sldId id="263" r:id="rId6"/>
    <p:sldId id="264" r:id="rId7"/>
    <p:sldId id="265" r:id="rId8"/>
    <p:sldId id="266" r:id="rId9"/>
    <p:sldId id="267" r:id="rId10"/>
    <p:sldId id="273" r:id="rId11"/>
    <p:sldId id="268" r:id="rId12"/>
    <p:sldId id="269" r:id="rId13"/>
    <p:sldId id="270" r:id="rId14"/>
    <p:sldId id="271" r:id="rId15"/>
    <p:sldId id="27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56" d="100"/>
          <a:sy n="56" d="100"/>
        </p:scale>
        <p:origin x="73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6/1/2024</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s://dev.mysql.com/doc/" TargetMode="External"/><Relationship Id="rId3" Type="http://schemas.openxmlformats.org/officeDocument/2006/relationships/hyperlink" Target="https://stackoverflow.com/" TargetMode="External"/><Relationship Id="rId7" Type="http://schemas.openxmlformats.org/officeDocument/2006/relationships/hyperlink" Target="https://www.youtube.com/" TargetMode="External"/><Relationship Id="rId2" Type="http://schemas.openxmlformats.org/officeDocument/2006/relationships/hyperlink" Target="https://github.com/" TargetMode="External"/><Relationship Id="rId1" Type="http://schemas.openxmlformats.org/officeDocument/2006/relationships/slideLayout" Target="../slideLayouts/slideLayout2.xml"/><Relationship Id="rId6" Type="http://schemas.openxmlformats.org/officeDocument/2006/relationships/hyperlink" Target="https://www.edx.org/" TargetMode="External"/><Relationship Id="rId5" Type="http://schemas.openxmlformats.org/officeDocument/2006/relationships/hyperlink" Target="https://www.coursera.org/" TargetMode="External"/><Relationship Id="rId4" Type="http://schemas.openxmlformats.org/officeDocument/2006/relationships/hyperlink" Target="https://www.udacity.com/" TargetMode="External"/><Relationship Id="rId9" Type="http://schemas.openxmlformats.org/officeDocument/2006/relationships/image" Target="../media/image1.jpeg"/></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6000" y="533400"/>
            <a:ext cx="7848600" cy="523220"/>
          </a:xfrm>
          <a:prstGeom prst="rect">
            <a:avLst/>
          </a:prstGeom>
          <a:noFill/>
        </p:spPr>
        <p:txBody>
          <a:bodyPr wrap="square" rtlCol="0">
            <a:spAutoFit/>
          </a:bodyPr>
          <a:lstStyle/>
          <a:p>
            <a:r>
              <a:rPr lang="en-US" sz="2800" b="1" dirty="0">
                <a:solidFill>
                  <a:schemeClr val="tx2"/>
                </a:solidFill>
                <a:latin typeface="Algerian" pitchFamily="82" charset="0"/>
                <a:cs typeface="Times New Roman" pitchFamily="18" charset="0"/>
              </a:rPr>
              <a:t>   TECHNO ENGINEERING COLLEGE BANIPUR</a:t>
            </a:r>
          </a:p>
        </p:txBody>
      </p:sp>
      <p:pic>
        <p:nvPicPr>
          <p:cNvPr id="5" name="Picture 4" descr="clg_logo.jpeg"/>
          <p:cNvPicPr>
            <a:picLocks noChangeAspect="1"/>
          </p:cNvPicPr>
          <p:nvPr/>
        </p:nvPicPr>
        <p:blipFill>
          <a:blip r:embed="rId2"/>
          <a:stretch>
            <a:fillRect/>
          </a:stretch>
        </p:blipFill>
        <p:spPr>
          <a:xfrm>
            <a:off x="5257800" y="1143000"/>
            <a:ext cx="1295400" cy="1219200"/>
          </a:xfrm>
          <a:prstGeom prst="rect">
            <a:avLst/>
          </a:prstGeom>
        </p:spPr>
      </p:pic>
      <p:sp>
        <p:nvSpPr>
          <p:cNvPr id="6" name="TextBox 5"/>
          <p:cNvSpPr txBox="1"/>
          <p:nvPr/>
        </p:nvSpPr>
        <p:spPr>
          <a:xfrm>
            <a:off x="3124200" y="2514601"/>
            <a:ext cx="5638800" cy="954107"/>
          </a:xfrm>
          <a:prstGeom prst="rect">
            <a:avLst/>
          </a:prstGeom>
          <a:noFill/>
        </p:spPr>
        <p:txBody>
          <a:bodyPr wrap="square" rtlCol="0">
            <a:spAutoFit/>
          </a:bodyPr>
          <a:lstStyle/>
          <a:p>
            <a:r>
              <a:rPr lang="en-US" sz="2800" b="1" dirty="0">
                <a:latin typeface="Times New Roman" pitchFamily="18" charset="0"/>
                <a:cs typeface="Times New Roman" pitchFamily="18" charset="0"/>
              </a:rPr>
              <a:t>TITLE:</a:t>
            </a:r>
            <a:r>
              <a:rPr lang="en-US" sz="2800" dirty="0">
                <a:latin typeface="Times New Roman" pitchFamily="18" charset="0"/>
                <a:cs typeface="Times New Roman" pitchFamily="18" charset="0"/>
              </a:rPr>
              <a:t> </a:t>
            </a:r>
            <a:r>
              <a:rPr lang="en-US" sz="2800" b="1" dirty="0">
                <a:solidFill>
                  <a:schemeClr val="tx2">
                    <a:lumMod val="75000"/>
                  </a:schemeClr>
                </a:solidFill>
                <a:latin typeface="Times New Roman" pitchFamily="18" charset="0"/>
                <a:cs typeface="Times New Roman" pitchFamily="18" charset="0"/>
              </a:rPr>
              <a:t>TECB SPORTS MANIA</a:t>
            </a:r>
          </a:p>
          <a:p>
            <a:r>
              <a:rPr lang="en-US" sz="2800" b="1" dirty="0">
                <a:solidFill>
                  <a:schemeClr val="tx2">
                    <a:lumMod val="75000"/>
                  </a:schemeClr>
                </a:solidFill>
                <a:latin typeface="Times New Roman" pitchFamily="18" charset="0"/>
                <a:cs typeface="Times New Roman" pitchFamily="18" charset="0"/>
              </a:rPr>
              <a:t>(</a:t>
            </a:r>
            <a:r>
              <a:rPr lang="en-US" sz="2000" b="1" dirty="0">
                <a:solidFill>
                  <a:schemeClr val="tx2">
                    <a:lumMod val="75000"/>
                  </a:schemeClr>
                </a:solidFill>
                <a:latin typeface="Times New Roman" pitchFamily="18" charset="0"/>
                <a:cs typeface="Times New Roman" pitchFamily="18" charset="0"/>
              </a:rPr>
              <a:t>TECB SPORTS MANAGEMENT SYSTEM</a:t>
            </a:r>
            <a:r>
              <a:rPr lang="en-US" sz="2800" b="1" dirty="0">
                <a:solidFill>
                  <a:schemeClr val="tx2">
                    <a:lumMod val="75000"/>
                  </a:schemeClr>
                </a:solidFill>
                <a:latin typeface="Times New Roman" pitchFamily="18" charset="0"/>
                <a:cs typeface="Times New Roman" pitchFamily="18" charset="0"/>
              </a:rPr>
              <a:t>)</a:t>
            </a:r>
          </a:p>
        </p:txBody>
      </p:sp>
      <p:sp>
        <p:nvSpPr>
          <p:cNvPr id="7" name="Rectangle 6"/>
          <p:cNvSpPr/>
          <p:nvPr/>
        </p:nvSpPr>
        <p:spPr>
          <a:xfrm>
            <a:off x="6553200" y="4267200"/>
            <a:ext cx="3657600" cy="2308324"/>
          </a:xfrm>
          <a:prstGeom prst="rect">
            <a:avLst/>
          </a:prstGeom>
        </p:spPr>
        <p:txBody>
          <a:bodyPr wrap="square">
            <a:spAutoFit/>
          </a:bodyPr>
          <a:lstStyle/>
          <a:p>
            <a:endParaRPr lang="en-IN" b="1" i="1" dirty="0">
              <a:latin typeface="Times New Roman" panose="02020603050405020304" pitchFamily="18" charset="0"/>
              <a:cs typeface="Times New Roman" panose="02020603050405020304" pitchFamily="18" charset="0"/>
            </a:endParaRPr>
          </a:p>
          <a:p>
            <a:r>
              <a:rPr lang="en-IN" b="1" i="1" u="sng" dirty="0">
                <a:latin typeface="Times New Roman" panose="02020603050405020304" pitchFamily="18" charset="0"/>
                <a:cs typeface="Times New Roman" panose="02020603050405020304" pitchFamily="18" charset="0"/>
              </a:rPr>
              <a:t>Guidance By-</a:t>
            </a:r>
            <a:endParaRPr lang="en-IN" b="1" i="1" dirty="0">
              <a:latin typeface="Times New Roman" panose="02020603050405020304" pitchFamily="18" charset="0"/>
              <a:cs typeface="Times New Roman" panose="02020603050405020304" pitchFamily="18" charset="0"/>
            </a:endParaRPr>
          </a:p>
          <a:p>
            <a:r>
              <a:rPr lang="en-IN" b="1" i="1" dirty="0">
                <a:solidFill>
                  <a:schemeClr val="tx2"/>
                </a:solidFill>
                <a:latin typeface="Times New Roman" panose="02020603050405020304" pitchFamily="18" charset="0"/>
                <a:cs typeface="Times New Roman" panose="02020603050405020304" pitchFamily="18" charset="0"/>
              </a:rPr>
              <a:t>Prof. Sulekha Das (Mentor)</a:t>
            </a:r>
            <a:endParaRPr lang="en-US" b="1" i="1" u="sng" dirty="0">
              <a:latin typeface="Times New Roman" pitchFamily="18" charset="0"/>
              <a:cs typeface="Times New Roman" pitchFamily="18" charset="0"/>
            </a:endParaRPr>
          </a:p>
          <a:p>
            <a:r>
              <a:rPr lang="en-US" b="1" i="1" u="sng" dirty="0">
                <a:latin typeface="Times New Roman" pitchFamily="18" charset="0"/>
                <a:cs typeface="Times New Roman" pitchFamily="18" charset="0"/>
              </a:rPr>
              <a:t>Presented By </a:t>
            </a:r>
          </a:p>
          <a:p>
            <a:endParaRPr lang="en-US" dirty="0">
              <a:latin typeface="Times New Roman" pitchFamily="18" charset="0"/>
              <a:cs typeface="Times New Roman" pitchFamily="18" charset="0"/>
            </a:endParaRPr>
          </a:p>
          <a:p>
            <a:r>
              <a:rPr lang="en-US" b="1" i="1" dirty="0">
                <a:solidFill>
                  <a:schemeClr val="accent1">
                    <a:lumMod val="50000"/>
                  </a:schemeClr>
                </a:solidFill>
                <a:latin typeface="Times New Roman" pitchFamily="18" charset="0"/>
                <a:cs typeface="Times New Roman" pitchFamily="18" charset="0"/>
              </a:rPr>
              <a:t>Payel Ghosh(24400121068)</a:t>
            </a:r>
          </a:p>
          <a:p>
            <a:r>
              <a:rPr lang="en-US" b="1" i="1" dirty="0">
                <a:solidFill>
                  <a:schemeClr val="accent1">
                    <a:lumMod val="50000"/>
                  </a:schemeClr>
                </a:solidFill>
                <a:latin typeface="Times New Roman" pitchFamily="18" charset="0"/>
                <a:cs typeface="Times New Roman" pitchFamily="18" charset="0"/>
              </a:rPr>
              <a:t>Dibiya Sarkar. (24400121071)</a:t>
            </a:r>
          </a:p>
          <a:p>
            <a:r>
              <a:rPr lang="en-US" b="1" i="1" dirty="0">
                <a:solidFill>
                  <a:schemeClr val="accent1">
                    <a:lumMod val="50000"/>
                  </a:schemeClr>
                </a:solidFill>
                <a:latin typeface="Times New Roman" pitchFamily="18" charset="0"/>
                <a:cs typeface="Times New Roman" pitchFamily="18" charset="0"/>
              </a:rPr>
              <a:t>Subha Roy. (24400121070)</a:t>
            </a:r>
            <a:endParaRPr lang="en-US" dirty="0"/>
          </a:p>
        </p:txBody>
      </p:sp>
      <p:sp>
        <p:nvSpPr>
          <p:cNvPr id="8" name="TextBox 7"/>
          <p:cNvSpPr txBox="1"/>
          <p:nvPr/>
        </p:nvSpPr>
        <p:spPr>
          <a:xfrm>
            <a:off x="2971800" y="3581400"/>
            <a:ext cx="6172200" cy="369332"/>
          </a:xfrm>
          <a:prstGeom prst="rect">
            <a:avLst/>
          </a:prstGeom>
          <a:noFill/>
        </p:spPr>
        <p:txBody>
          <a:bodyPr wrap="square" rtlCol="0">
            <a:spAutoFit/>
          </a:bodyPr>
          <a:lstStyle/>
          <a:p>
            <a:r>
              <a:rPr lang="en-US" dirty="0">
                <a:solidFill>
                  <a:schemeClr val="accent6">
                    <a:lumMod val="75000"/>
                  </a:schemeClr>
                </a:solidFill>
                <a:latin typeface="Times New Roman" pitchFamily="18" charset="0"/>
                <a:cs typeface="Times New Roman" pitchFamily="18" charset="0"/>
              </a:rPr>
              <a:t>DEPARTMENT- COMPUTER SCIENCE &amp; ENGINEERING</a:t>
            </a:r>
          </a:p>
        </p:txBody>
      </p:sp>
      <p:sp>
        <p:nvSpPr>
          <p:cNvPr id="9" name="TextBox 8"/>
          <p:cNvSpPr txBox="1"/>
          <p:nvPr/>
        </p:nvSpPr>
        <p:spPr>
          <a:xfrm>
            <a:off x="3581400" y="3962400"/>
            <a:ext cx="4191000" cy="369332"/>
          </a:xfrm>
          <a:prstGeom prst="rect">
            <a:avLst/>
          </a:prstGeom>
          <a:noFill/>
        </p:spPr>
        <p:txBody>
          <a:bodyPr wrap="square" rtlCol="0">
            <a:spAutoFit/>
          </a:bodyPr>
          <a:lstStyle/>
          <a:p>
            <a:r>
              <a:rPr lang="en-US" dirty="0">
                <a:latin typeface="Times New Roman" pitchFamily="18" charset="0"/>
                <a:cs typeface="Times New Roman" pitchFamily="18" charset="0"/>
              </a:rPr>
              <a:t>	</a:t>
            </a:r>
            <a:r>
              <a:rPr lang="en-US" dirty="0">
                <a:solidFill>
                  <a:schemeClr val="accent6">
                    <a:lumMod val="75000"/>
                  </a:schemeClr>
                </a:solidFill>
                <a:latin typeface="Times New Roman" pitchFamily="18" charset="0"/>
                <a:cs typeface="Times New Roman" pitchFamily="18" charset="0"/>
              </a:rPr>
              <a:t>4</a:t>
            </a:r>
            <a:r>
              <a:rPr lang="en-US" baseline="30000" dirty="0">
                <a:solidFill>
                  <a:schemeClr val="accent6">
                    <a:lumMod val="75000"/>
                  </a:schemeClr>
                </a:solidFill>
                <a:latin typeface="Times New Roman" pitchFamily="18" charset="0"/>
                <a:cs typeface="Times New Roman" pitchFamily="18" charset="0"/>
              </a:rPr>
              <a:t>TH</a:t>
            </a:r>
            <a:r>
              <a:rPr lang="en-US" dirty="0">
                <a:solidFill>
                  <a:schemeClr val="accent6">
                    <a:lumMod val="75000"/>
                  </a:schemeClr>
                </a:solidFill>
                <a:latin typeface="Times New Roman" pitchFamily="18" charset="0"/>
                <a:cs typeface="Times New Roman" pitchFamily="18" charset="0"/>
              </a:rPr>
              <a:t> YEAR, 8</a:t>
            </a:r>
            <a:r>
              <a:rPr lang="en-US" baseline="30000" dirty="0">
                <a:solidFill>
                  <a:schemeClr val="accent6">
                    <a:lumMod val="75000"/>
                  </a:schemeClr>
                </a:solidFill>
                <a:latin typeface="Times New Roman" pitchFamily="18" charset="0"/>
                <a:cs typeface="Times New Roman" pitchFamily="18" charset="0"/>
              </a:rPr>
              <a:t>TH</a:t>
            </a:r>
            <a:r>
              <a:rPr lang="en-US" dirty="0">
                <a:solidFill>
                  <a:schemeClr val="accent6">
                    <a:lumMod val="75000"/>
                  </a:schemeClr>
                </a:solidFill>
                <a:latin typeface="Times New Roman" pitchFamily="18" charset="0"/>
                <a:cs typeface="Times New Roman" pitchFamily="18" charset="0"/>
              </a:rPr>
              <a:t> SEMESTER</a:t>
            </a:r>
          </a:p>
        </p:txBody>
      </p:sp>
    </p:spTree>
    <p:extLst>
      <p:ext uri="{BB962C8B-B14F-4D97-AF65-F5344CB8AC3E}">
        <p14:creationId xmlns:p14="http://schemas.microsoft.com/office/powerpoint/2010/main" val="10314557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latin typeface="Times New Roman" pitchFamily="18" charset="0"/>
                <a:cs typeface="Times New Roman" pitchFamily="18" charset="0"/>
              </a:rPr>
              <a:t>DATA FLOW </a:t>
            </a:r>
            <a:r>
              <a:rPr lang="en-US" b="1" dirty="0" smtClean="0">
                <a:latin typeface="Times New Roman" pitchFamily="18" charset="0"/>
                <a:cs typeface="Times New Roman" pitchFamily="18" charset="0"/>
              </a:rPr>
              <a:t>DIAGRAM</a:t>
            </a:r>
            <a:r>
              <a:rPr lang="en-IN" b="1" dirty="0" smtClean="0">
                <a:latin typeface="Times New Roman" pitchFamily="18" charset="0"/>
                <a:cs typeface="Times New Roman" pitchFamily="18" charset="0"/>
              </a:rPr>
              <a:t/>
            </a:r>
            <a:br>
              <a:rPr lang="en-IN" b="1" dirty="0" smtClean="0">
                <a:latin typeface="Times New Roman" pitchFamily="18" charset="0"/>
                <a:cs typeface="Times New Roman" pitchFamily="18" charset="0"/>
              </a:rPr>
            </a:br>
            <a:r>
              <a:rPr lang="en-IN" b="1" dirty="0">
                <a:latin typeface="Times New Roman" pitchFamily="18" charset="0"/>
                <a:cs typeface="Times New Roman" pitchFamily="18" charset="0"/>
              </a:rPr>
              <a:t/>
            </a:r>
            <a:br>
              <a:rPr lang="en-IN" b="1" dirty="0">
                <a:latin typeface="Times New Roman" pitchFamily="18" charset="0"/>
                <a:cs typeface="Times New Roman" pitchFamily="18" charset="0"/>
              </a:rPr>
            </a:br>
            <a:r>
              <a:rPr lang="en-US" sz="2700" b="1" u="sng" dirty="0">
                <a:latin typeface="Times New Roman" pitchFamily="18" charset="0"/>
                <a:cs typeface="Times New Roman" pitchFamily="18" charset="0"/>
              </a:rPr>
              <a:t/>
            </a:r>
            <a:br>
              <a:rPr lang="en-US" sz="2700" b="1" u="sng" dirty="0">
                <a:latin typeface="Times New Roman" pitchFamily="18" charset="0"/>
                <a:cs typeface="Times New Roman" pitchFamily="18" charset="0"/>
              </a:rPr>
            </a:br>
            <a:endParaRPr lang="en-IN" sz="2700" dirty="0"/>
          </a:p>
        </p:txBody>
      </p:sp>
      <p:sp>
        <p:nvSpPr>
          <p:cNvPr id="5" name="TextBox 4"/>
          <p:cNvSpPr txBox="1"/>
          <p:nvPr/>
        </p:nvSpPr>
        <p:spPr>
          <a:xfrm>
            <a:off x="2678723" y="1394936"/>
            <a:ext cx="3048000" cy="738664"/>
          </a:xfrm>
          <a:prstGeom prst="rect">
            <a:avLst/>
          </a:prstGeom>
          <a:noFill/>
        </p:spPr>
        <p:txBody>
          <a:bodyPr wrap="square" rtlCol="0">
            <a:spAutoFit/>
          </a:bodyPr>
          <a:lstStyle/>
          <a:p>
            <a:pPr>
              <a:buFont typeface="Wingdings" pitchFamily="2" charset="2"/>
              <a:buChar char="Ø"/>
            </a:pPr>
            <a:r>
              <a:rPr lang="en-US" sz="2400" b="1" u="sng" dirty="0">
                <a:latin typeface="Times New Roman" pitchFamily="18" charset="0"/>
                <a:cs typeface="Times New Roman" pitchFamily="18" charset="0"/>
              </a:rPr>
              <a:t>LEBEL 2</a:t>
            </a:r>
            <a:r>
              <a:rPr lang="en-US" sz="2400" b="1" u="sng" dirty="0" smtClean="0">
                <a:latin typeface="Times New Roman" pitchFamily="18" charset="0"/>
                <a:cs typeface="Times New Roman" pitchFamily="18" charset="0"/>
              </a:rPr>
              <a:t> </a:t>
            </a:r>
            <a:r>
              <a:rPr lang="en-US" sz="2400" b="1" u="sng" dirty="0">
                <a:latin typeface="Times New Roman" pitchFamily="18" charset="0"/>
                <a:cs typeface="Times New Roman" pitchFamily="18" charset="0"/>
              </a:rPr>
              <a:t>DFD:</a:t>
            </a:r>
          </a:p>
          <a:p>
            <a:endParaRPr lang="en-US" dirty="0"/>
          </a:p>
        </p:txBody>
      </p:sp>
      <p:pic>
        <p:nvPicPr>
          <p:cNvPr id="6" name="Content Placeholder 5"/>
          <p:cNvPicPr>
            <a:picLocks noGrp="1"/>
          </p:cNvPicPr>
          <p:nvPr>
            <p:ph idx="1"/>
          </p:nvPr>
        </p:nvPicPr>
        <p:blipFill>
          <a:blip r:embed="rId2"/>
          <a:stretch>
            <a:fillRect/>
          </a:stretch>
        </p:blipFill>
        <p:spPr>
          <a:xfrm>
            <a:off x="2769577" y="1984131"/>
            <a:ext cx="7297615" cy="447821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4418864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FUTURE PLAN</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marL="0" indent="0">
              <a:buNone/>
            </a:pPr>
            <a:endParaRPr lang="en-US" sz="2000" dirty="0" smtClean="0">
              <a:latin typeface="Times New Roman" pitchFamily="18" charset="0"/>
              <a:cs typeface="Times New Roman" pitchFamily="18" charset="0"/>
            </a:endParaRPr>
          </a:p>
          <a:p>
            <a:pPr>
              <a:buFont typeface="Wingdings" pitchFamily="2" charset="2"/>
              <a:buChar char="v"/>
            </a:pPr>
            <a:r>
              <a:rPr lang="en-US" sz="2000" dirty="0" smtClean="0">
                <a:latin typeface="Times New Roman" pitchFamily="18" charset="0"/>
                <a:cs typeface="Times New Roman" pitchFamily="18" charset="0"/>
              </a:rPr>
              <a:t>Mobile </a:t>
            </a:r>
            <a:r>
              <a:rPr lang="en-US" sz="2000" dirty="0">
                <a:latin typeface="Times New Roman" pitchFamily="18" charset="0"/>
                <a:cs typeface="Times New Roman" pitchFamily="18" charset="0"/>
              </a:rPr>
              <a:t>Application </a:t>
            </a:r>
            <a:r>
              <a:rPr lang="en-US" sz="2000" dirty="0" smtClean="0">
                <a:latin typeface="Times New Roman" pitchFamily="18" charset="0"/>
                <a:cs typeface="Times New Roman" pitchFamily="18" charset="0"/>
              </a:rPr>
              <a:t>Development</a:t>
            </a:r>
            <a:endParaRPr lang="en-US" sz="2000" dirty="0">
              <a:latin typeface="Times New Roman" pitchFamily="18" charset="0"/>
              <a:cs typeface="Times New Roman" pitchFamily="18" charset="0"/>
            </a:endParaRPr>
          </a:p>
          <a:p>
            <a:pPr>
              <a:buFont typeface="Wingdings" pitchFamily="2" charset="2"/>
              <a:buChar char="v"/>
            </a:pPr>
            <a:r>
              <a:rPr lang="en-US" sz="2000" dirty="0" smtClean="0">
                <a:latin typeface="Times New Roman" pitchFamily="18" charset="0"/>
                <a:cs typeface="Times New Roman" pitchFamily="18" charset="0"/>
              </a:rPr>
              <a:t>User </a:t>
            </a:r>
            <a:r>
              <a:rPr lang="en-US" sz="2000" dirty="0">
                <a:latin typeface="Times New Roman" pitchFamily="18" charset="0"/>
                <a:cs typeface="Times New Roman" pitchFamily="18" charset="0"/>
              </a:rPr>
              <a:t>Feedback and Rating </a:t>
            </a:r>
            <a:r>
              <a:rPr lang="en-US" sz="2000" dirty="0" smtClean="0">
                <a:latin typeface="Times New Roman" pitchFamily="18" charset="0"/>
                <a:cs typeface="Times New Roman" pitchFamily="18" charset="0"/>
              </a:rPr>
              <a:t>System</a:t>
            </a:r>
          </a:p>
          <a:p>
            <a:pPr>
              <a:buFont typeface="Wingdings" pitchFamily="2" charset="2"/>
              <a:buChar char="v"/>
            </a:pPr>
            <a:r>
              <a:rPr lang="en-US" sz="2000" dirty="0" smtClean="0">
                <a:latin typeface="Times New Roman" pitchFamily="18" charset="0"/>
                <a:cs typeface="Times New Roman" pitchFamily="18" charset="0"/>
              </a:rPr>
              <a:t>Community &amp; Alumni Engagement</a:t>
            </a:r>
          </a:p>
          <a:p>
            <a:pPr>
              <a:buFont typeface="Wingdings" pitchFamily="2" charset="2"/>
              <a:buChar char="v"/>
            </a:pPr>
            <a:r>
              <a:rPr lang="en-US" sz="2000" dirty="0" smtClean="0">
                <a:latin typeface="Times New Roman" pitchFamily="18" charset="0"/>
                <a:cs typeface="Times New Roman" pitchFamily="18" charset="0"/>
              </a:rPr>
              <a:t>Tracking System</a:t>
            </a:r>
          </a:p>
        </p:txBody>
      </p:sp>
      <p:pic>
        <p:nvPicPr>
          <p:cNvPr id="4" name="Picture 3" descr="clg_logo.jpeg"/>
          <p:cNvPicPr>
            <a:picLocks noChangeAspect="1"/>
          </p:cNvPicPr>
          <p:nvPr/>
        </p:nvPicPr>
        <p:blipFill>
          <a:blip r:embed="rId2"/>
          <a:stretch>
            <a:fillRect/>
          </a:stretch>
        </p:blipFill>
        <p:spPr>
          <a:xfrm>
            <a:off x="9601200" y="381000"/>
            <a:ext cx="838200" cy="762000"/>
          </a:xfrm>
          <a:prstGeom prst="rect">
            <a:avLst/>
          </a:prstGeom>
        </p:spPr>
      </p:pic>
    </p:spTree>
    <p:extLst>
      <p:ext uri="{BB962C8B-B14F-4D97-AF65-F5344CB8AC3E}">
        <p14:creationId xmlns:p14="http://schemas.microsoft.com/office/powerpoint/2010/main" val="3604367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latin typeface="Times New Roman" pitchFamily="18" charset="0"/>
                <a:cs typeface="Times New Roman" pitchFamily="18" charset="0"/>
              </a:rPr>
              <a:t>OUTCOMES OF THE PROJECT</a:t>
            </a:r>
          </a:p>
        </p:txBody>
      </p:sp>
      <p:pic>
        <p:nvPicPr>
          <p:cNvPr id="7" name="Picture 6" descr="clg_logo.jpeg"/>
          <p:cNvPicPr>
            <a:picLocks noChangeAspect="1"/>
          </p:cNvPicPr>
          <p:nvPr/>
        </p:nvPicPr>
        <p:blipFill>
          <a:blip r:embed="rId2"/>
          <a:stretch>
            <a:fillRect/>
          </a:stretch>
        </p:blipFill>
        <p:spPr>
          <a:xfrm>
            <a:off x="9601200" y="381000"/>
            <a:ext cx="838200" cy="762000"/>
          </a:xfrm>
          <a:prstGeom prst="rect">
            <a:avLst/>
          </a:prstGeom>
        </p:spPr>
      </p:pic>
      <p:pic>
        <p:nvPicPr>
          <p:cNvPr id="11" name="Content Placeholder 10"/>
          <p:cNvPicPr>
            <a:picLocks noGrp="1"/>
          </p:cNvPicPr>
          <p:nvPr>
            <p:ph idx="1"/>
          </p:nvPr>
        </p:nvPicPr>
        <p:blipFill>
          <a:blip r:embed="rId3"/>
          <a:stretch>
            <a:fillRect/>
          </a:stretch>
        </p:blipFill>
        <p:spPr>
          <a:xfrm>
            <a:off x="2431697" y="1904999"/>
            <a:ext cx="4276834" cy="2288931"/>
          </a:xfrm>
          <a:prstGeom prst="rect">
            <a:avLst/>
          </a:prstGeom>
        </p:spPr>
      </p:pic>
      <p:pic>
        <p:nvPicPr>
          <p:cNvPr id="15" name="Content Placeholder 3"/>
          <p:cNvPicPr>
            <a:picLocks noChangeAspect="1"/>
          </p:cNvPicPr>
          <p:nvPr/>
        </p:nvPicPr>
        <p:blipFill>
          <a:blip r:embed="rId4"/>
          <a:stretch>
            <a:fillRect/>
          </a:stretch>
        </p:blipFill>
        <p:spPr>
          <a:xfrm>
            <a:off x="7048768" y="1904999"/>
            <a:ext cx="4152632" cy="2288931"/>
          </a:xfrm>
          <a:prstGeom prst="rect">
            <a:avLst/>
          </a:prstGeom>
        </p:spPr>
      </p:pic>
      <p:pic>
        <p:nvPicPr>
          <p:cNvPr id="16" name="Picture 15"/>
          <p:cNvPicPr>
            <a:picLocks noChangeAspect="1"/>
          </p:cNvPicPr>
          <p:nvPr/>
        </p:nvPicPr>
        <p:blipFill>
          <a:blip r:embed="rId5"/>
          <a:stretch>
            <a:fillRect/>
          </a:stretch>
        </p:blipFill>
        <p:spPr>
          <a:xfrm>
            <a:off x="2431696" y="4334608"/>
            <a:ext cx="4412443" cy="2340706"/>
          </a:xfrm>
          <a:prstGeom prst="rect">
            <a:avLst/>
          </a:prstGeom>
        </p:spPr>
      </p:pic>
      <p:pic>
        <p:nvPicPr>
          <p:cNvPr id="17" name="Picture 16"/>
          <p:cNvPicPr/>
          <p:nvPr/>
        </p:nvPicPr>
        <p:blipFill>
          <a:blip r:embed="rId6"/>
          <a:stretch>
            <a:fillRect/>
          </a:stretch>
        </p:blipFill>
        <p:spPr>
          <a:xfrm>
            <a:off x="7048768" y="4343400"/>
            <a:ext cx="4152632" cy="2331914"/>
          </a:xfrm>
          <a:prstGeom prst="rect">
            <a:avLst/>
          </a:prstGeom>
        </p:spPr>
      </p:pic>
    </p:spTree>
    <p:extLst>
      <p:ext uri="{BB962C8B-B14F-4D97-AF65-F5344CB8AC3E}">
        <p14:creationId xmlns:p14="http://schemas.microsoft.com/office/powerpoint/2010/main" val="6200866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CONCLUSION</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92500" lnSpcReduction="20000"/>
          </a:bodyPr>
          <a:lstStyle/>
          <a:p>
            <a:pPr algn="just">
              <a:buNone/>
            </a:pPr>
            <a:r>
              <a:rPr lang="en-US" sz="2400" dirty="0">
                <a:latin typeface="Times New Roman" pitchFamily="18" charset="0"/>
                <a:cs typeface="Times New Roman" pitchFamily="18" charset="0"/>
              </a:rPr>
              <a:t>The TECB Sports Mania project revolutionizes college sports</a:t>
            </a:r>
          </a:p>
          <a:p>
            <a:pPr algn="just">
              <a:buNone/>
            </a:pPr>
            <a:r>
              <a:rPr lang="en-US" sz="2400" dirty="0">
                <a:latin typeface="Times New Roman" pitchFamily="18" charset="0"/>
                <a:cs typeface="Times New Roman" pitchFamily="18" charset="0"/>
              </a:rPr>
              <a:t>management by providing a user-friendly, centralized platform.</a:t>
            </a:r>
          </a:p>
          <a:p>
            <a:pPr algn="just">
              <a:buNone/>
            </a:pPr>
            <a:r>
              <a:rPr lang="en-US" sz="2400" dirty="0">
                <a:latin typeface="Times New Roman" pitchFamily="18" charset="0"/>
                <a:cs typeface="Times New Roman" pitchFamily="18" charset="0"/>
              </a:rPr>
              <a:t>Leveraging modern web technologies and a robust backend, it</a:t>
            </a:r>
          </a:p>
          <a:p>
            <a:pPr algn="just">
              <a:buNone/>
            </a:pPr>
            <a:r>
              <a:rPr lang="en-US" sz="2400" dirty="0">
                <a:latin typeface="Times New Roman" pitchFamily="18" charset="0"/>
                <a:cs typeface="Times New Roman" pitchFamily="18" charset="0"/>
              </a:rPr>
              <a:t>streamlines event organization, participant registration, and data</a:t>
            </a:r>
          </a:p>
          <a:p>
            <a:pPr algn="just">
              <a:buNone/>
            </a:pPr>
            <a:r>
              <a:rPr lang="en-US" sz="2400" dirty="0">
                <a:latin typeface="Times New Roman" pitchFamily="18" charset="0"/>
                <a:cs typeface="Times New Roman" pitchFamily="18" charset="0"/>
              </a:rPr>
              <a:t>management. With real-time updates, secure data handling, and a</a:t>
            </a:r>
          </a:p>
          <a:p>
            <a:pPr algn="just">
              <a:buNone/>
            </a:pPr>
            <a:r>
              <a:rPr lang="en-US" sz="2400" dirty="0">
                <a:latin typeface="Times New Roman" pitchFamily="18" charset="0"/>
                <a:cs typeface="Times New Roman" pitchFamily="18" charset="0"/>
              </a:rPr>
              <a:t>scalable architecture, it enhances efficiency and engagement. Its</a:t>
            </a:r>
          </a:p>
          <a:p>
            <a:pPr algn="just">
              <a:buNone/>
            </a:pPr>
            <a:r>
              <a:rPr lang="en-US" sz="2400" dirty="0">
                <a:latin typeface="Times New Roman" pitchFamily="18" charset="0"/>
                <a:cs typeface="Times New Roman" pitchFamily="18" charset="0"/>
              </a:rPr>
              <a:t>successful implementation paves the way for future</a:t>
            </a:r>
          </a:p>
          <a:p>
            <a:pPr algn="just">
              <a:buNone/>
            </a:pPr>
            <a:r>
              <a:rPr lang="en-US" sz="2400" dirty="0">
                <a:latin typeface="Times New Roman" pitchFamily="18" charset="0"/>
                <a:cs typeface="Times New Roman" pitchFamily="18" charset="0"/>
              </a:rPr>
              <a:t>enhancements, positioning it as a cutting-edge solution in the</a:t>
            </a:r>
          </a:p>
          <a:p>
            <a:pPr algn="just">
              <a:buNone/>
            </a:pPr>
            <a:r>
              <a:rPr lang="en-US" sz="2400" dirty="0">
                <a:latin typeface="Times New Roman" pitchFamily="18" charset="0"/>
                <a:cs typeface="Times New Roman" pitchFamily="18" charset="0"/>
              </a:rPr>
              <a:t>sports community.</a:t>
            </a:r>
          </a:p>
        </p:txBody>
      </p:sp>
      <p:pic>
        <p:nvPicPr>
          <p:cNvPr id="4" name="Picture 3" descr="clg_logo.jpeg"/>
          <p:cNvPicPr>
            <a:picLocks noChangeAspect="1"/>
          </p:cNvPicPr>
          <p:nvPr/>
        </p:nvPicPr>
        <p:blipFill>
          <a:blip r:embed="rId2"/>
          <a:stretch>
            <a:fillRect/>
          </a:stretch>
        </p:blipFill>
        <p:spPr>
          <a:xfrm>
            <a:off x="9601200" y="381000"/>
            <a:ext cx="838200" cy="762000"/>
          </a:xfrm>
          <a:prstGeom prst="rect">
            <a:avLst/>
          </a:prstGeom>
        </p:spPr>
      </p:pic>
    </p:spTree>
    <p:extLst>
      <p:ext uri="{BB962C8B-B14F-4D97-AF65-F5344CB8AC3E}">
        <p14:creationId xmlns:p14="http://schemas.microsoft.com/office/powerpoint/2010/main" val="16870807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REFERENCES</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92500" lnSpcReduction="10000"/>
          </a:bodyPr>
          <a:lstStyle/>
          <a:p>
            <a:pPr algn="just">
              <a:lnSpc>
                <a:spcPct val="107000"/>
              </a:lnSpc>
              <a:buFont typeface="Symbol" panose="05050102010706020507" pitchFamily="18" charset="2"/>
              <a:buChar char=""/>
            </a:pPr>
            <a:r>
              <a:rPr lang="en-IN" sz="2400" u="sng" kern="100" dirty="0">
                <a:latin typeface="Times New Roman" panose="02020603050405020304" pitchFamily="18" charset="0"/>
                <a:ea typeface="Calibri" panose="020F0502020204030204" pitchFamily="34" charset="0"/>
                <a:cs typeface="Times New Roman" panose="02020603050405020304" pitchFamily="18" charset="0"/>
                <a:hlinkClick r:id="rId2"/>
              </a:rPr>
              <a:t>https://github.com/</a:t>
            </a:r>
            <a:endParaRPr lang="en-IN" sz="2400" kern="100" dirty="0">
              <a:latin typeface="Times New Roman" pitchFamily="18" charset="0"/>
              <a:ea typeface="Calibri" panose="020F0502020204030204" pitchFamily="34" charset="0"/>
              <a:cs typeface="Times New Roman" pitchFamily="18" charset="0"/>
              <a:hlinkClick r:id=""/>
            </a:endParaRPr>
          </a:p>
          <a:p>
            <a:pPr lvl="0" algn="just">
              <a:lnSpc>
                <a:spcPct val="107000"/>
              </a:lnSpc>
              <a:buFont typeface="Symbol" panose="05050102010706020507" pitchFamily="18" charset="2"/>
              <a:buChar char=""/>
            </a:pPr>
            <a:r>
              <a:rPr lang="en-IN" sz="2400" kern="100" dirty="0">
                <a:latin typeface="Times New Roman" pitchFamily="18" charset="0"/>
                <a:ea typeface="Calibri" panose="020F0502020204030204" pitchFamily="34" charset="0"/>
                <a:cs typeface="Times New Roman" pitchFamily="18" charset="0"/>
                <a:hlinkClick r:id=""/>
              </a:rPr>
              <a:t>https://chat.openai.com/</a:t>
            </a:r>
            <a:endParaRPr lang="en-IN" sz="2400" kern="100" dirty="0">
              <a:latin typeface="Times New Roman" pitchFamily="18" charset="0"/>
              <a:ea typeface="Calibri" panose="020F0502020204030204" pitchFamily="34" charset="0"/>
              <a:cs typeface="Times New Roman" pitchFamily="18" charset="0"/>
            </a:endParaRPr>
          </a:p>
          <a:p>
            <a:pPr lvl="0" algn="just">
              <a:lnSpc>
                <a:spcPct val="107000"/>
              </a:lnSpc>
              <a:buFont typeface="Symbol" panose="05050102010706020507" pitchFamily="18" charset="2"/>
              <a:buChar char=""/>
            </a:pPr>
            <a:r>
              <a:rPr lang="en-IN" sz="2400" u="sng" kern="100" dirty="0">
                <a:latin typeface="Times New Roman" pitchFamily="18" charset="0"/>
                <a:ea typeface="Calibri" panose="020F0502020204030204" pitchFamily="34" charset="0"/>
                <a:cs typeface="Times New Roman" pitchFamily="18" charset="0"/>
                <a:hlinkClick r:id="rId3"/>
              </a:rPr>
              <a:t>https://stackoverflow.com/</a:t>
            </a:r>
            <a:endParaRPr lang="en-IN" sz="2400" kern="100" dirty="0">
              <a:latin typeface="Times New Roman" pitchFamily="18" charset="0"/>
              <a:ea typeface="Calibri" panose="020F0502020204030204" pitchFamily="34" charset="0"/>
              <a:cs typeface="Times New Roman" pitchFamily="18" charset="0"/>
            </a:endParaRPr>
          </a:p>
          <a:p>
            <a:pPr lvl="0" algn="just">
              <a:lnSpc>
                <a:spcPct val="107000"/>
              </a:lnSpc>
              <a:buFont typeface="Symbol" panose="05050102010706020507" pitchFamily="18" charset="2"/>
              <a:buChar char=""/>
            </a:pPr>
            <a:r>
              <a:rPr lang="en-IN" sz="2400" u="sng" kern="100" dirty="0">
                <a:latin typeface="Times New Roman" pitchFamily="18" charset="0"/>
                <a:ea typeface="Calibri" panose="020F0502020204030204" pitchFamily="34" charset="0"/>
                <a:cs typeface="Times New Roman" pitchFamily="18" charset="0"/>
                <a:hlinkClick r:id="rId4"/>
              </a:rPr>
              <a:t>https://www.udacity.com/</a:t>
            </a:r>
            <a:endParaRPr lang="en-IN" sz="2400" kern="100" dirty="0">
              <a:latin typeface="Times New Roman" pitchFamily="18" charset="0"/>
              <a:ea typeface="Calibri" panose="020F0502020204030204" pitchFamily="34" charset="0"/>
              <a:cs typeface="Times New Roman" pitchFamily="18" charset="0"/>
            </a:endParaRPr>
          </a:p>
          <a:p>
            <a:pPr lvl="0" algn="just">
              <a:lnSpc>
                <a:spcPct val="107000"/>
              </a:lnSpc>
              <a:buFont typeface="Symbol" panose="05050102010706020507" pitchFamily="18" charset="2"/>
              <a:buChar char=""/>
            </a:pPr>
            <a:r>
              <a:rPr lang="en-IN" sz="2400" u="sng" kern="100" dirty="0">
                <a:latin typeface="Times New Roman" pitchFamily="18" charset="0"/>
                <a:ea typeface="Calibri" panose="020F0502020204030204" pitchFamily="34" charset="0"/>
                <a:cs typeface="Times New Roman" pitchFamily="18" charset="0"/>
                <a:hlinkClick r:id="rId5"/>
              </a:rPr>
              <a:t>https://www.coursera.org/</a:t>
            </a:r>
            <a:endParaRPr lang="en-IN" sz="2400" kern="100" dirty="0">
              <a:latin typeface="Times New Roman" pitchFamily="18" charset="0"/>
              <a:ea typeface="Calibri" panose="020F0502020204030204" pitchFamily="34" charset="0"/>
              <a:cs typeface="Times New Roman" pitchFamily="18" charset="0"/>
            </a:endParaRPr>
          </a:p>
          <a:p>
            <a:pPr lvl="0" algn="just">
              <a:lnSpc>
                <a:spcPct val="107000"/>
              </a:lnSpc>
              <a:buFont typeface="Symbol" panose="05050102010706020507" pitchFamily="18" charset="2"/>
              <a:buChar char=""/>
            </a:pPr>
            <a:r>
              <a:rPr lang="en-IN" sz="2400" u="sng" kern="100" dirty="0">
                <a:latin typeface="Times New Roman" pitchFamily="18" charset="0"/>
                <a:ea typeface="Calibri" panose="020F0502020204030204" pitchFamily="34" charset="0"/>
                <a:cs typeface="Times New Roman" pitchFamily="18" charset="0"/>
                <a:hlinkClick r:id="rId6"/>
              </a:rPr>
              <a:t>https://www.edx.org/</a:t>
            </a:r>
            <a:endParaRPr lang="en-IN" sz="2400" kern="100" dirty="0">
              <a:latin typeface="Times New Roman" pitchFamily="18" charset="0"/>
              <a:ea typeface="Calibri" panose="020F0502020204030204" pitchFamily="34" charset="0"/>
              <a:cs typeface="Times New Roman" pitchFamily="18" charset="0"/>
            </a:endParaRPr>
          </a:p>
          <a:p>
            <a:pPr lvl="0" algn="just">
              <a:lnSpc>
                <a:spcPct val="107000"/>
              </a:lnSpc>
              <a:buFont typeface="Symbol" panose="05050102010706020507" pitchFamily="18" charset="2"/>
              <a:buChar char=""/>
            </a:pPr>
            <a:r>
              <a:rPr lang="en-IN" sz="2400" u="sng" kern="100" dirty="0">
                <a:latin typeface="Times New Roman" pitchFamily="18" charset="0"/>
                <a:ea typeface="Calibri" panose="020F0502020204030204" pitchFamily="34" charset="0"/>
                <a:cs typeface="Times New Roman" pitchFamily="18" charset="0"/>
                <a:hlinkClick r:id="rId7"/>
              </a:rPr>
              <a:t>https://www.youtube.com/</a:t>
            </a:r>
            <a:endParaRPr lang="en-IN" sz="2400" kern="100" dirty="0">
              <a:latin typeface="Times New Roman" pitchFamily="18" charset="0"/>
              <a:ea typeface="Calibri" panose="020F0502020204030204" pitchFamily="34" charset="0"/>
              <a:cs typeface="Times New Roman" pitchFamily="18" charset="0"/>
            </a:endParaRPr>
          </a:p>
          <a:p>
            <a:pPr algn="just">
              <a:lnSpc>
                <a:spcPct val="107000"/>
              </a:lnSpc>
              <a:spcAft>
                <a:spcPts val="800"/>
              </a:spcAft>
              <a:buFont typeface="Symbol" panose="05050102010706020507" pitchFamily="18" charset="2"/>
              <a:buChar char=""/>
            </a:pPr>
            <a:r>
              <a:rPr lang="en-IN" sz="2400" u="sng" kern="100" dirty="0">
                <a:latin typeface="Times New Roman" pitchFamily="18" charset="0"/>
                <a:ea typeface="Calibri" panose="020F0502020204030204" pitchFamily="34" charset="0"/>
                <a:cs typeface="Times New Roman" pitchFamily="18" charset="0"/>
                <a:hlinkClick r:id="rId8"/>
              </a:rPr>
              <a:t>https://dev.mysql.com/doc/</a:t>
            </a:r>
            <a:endParaRPr lang="en-US" sz="2400" dirty="0"/>
          </a:p>
        </p:txBody>
      </p:sp>
      <p:pic>
        <p:nvPicPr>
          <p:cNvPr id="4" name="Picture 3" descr="clg_logo.jpeg"/>
          <p:cNvPicPr>
            <a:picLocks noChangeAspect="1"/>
          </p:cNvPicPr>
          <p:nvPr/>
        </p:nvPicPr>
        <p:blipFill>
          <a:blip r:embed="rId9"/>
          <a:stretch>
            <a:fillRect/>
          </a:stretch>
        </p:blipFill>
        <p:spPr>
          <a:xfrm>
            <a:off x="9601200" y="381000"/>
            <a:ext cx="838200" cy="762000"/>
          </a:xfrm>
          <a:prstGeom prst="rect">
            <a:avLst/>
          </a:prstGeom>
        </p:spPr>
      </p:pic>
    </p:spTree>
    <p:extLst>
      <p:ext uri="{BB962C8B-B14F-4D97-AF65-F5344CB8AC3E}">
        <p14:creationId xmlns:p14="http://schemas.microsoft.com/office/powerpoint/2010/main" val="3042112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00400" y="1676400"/>
            <a:ext cx="4800600" cy="2308324"/>
          </a:xfrm>
          <a:prstGeom prst="rect">
            <a:avLst/>
          </a:prstGeom>
          <a:noFill/>
        </p:spPr>
        <p:txBody>
          <a:bodyPr wrap="square" rtlCol="0">
            <a:spAutoFit/>
          </a:bodyPr>
          <a:lstStyle/>
          <a:p>
            <a:endParaRPr lang="en-US" sz="4800" dirty="0">
              <a:latin typeface="Times New Roman" pitchFamily="18" charset="0"/>
              <a:cs typeface="Times New Roman" pitchFamily="18" charset="0"/>
            </a:endParaRPr>
          </a:p>
          <a:p>
            <a:endParaRPr lang="en-US" sz="4800" dirty="0">
              <a:latin typeface="Times New Roman" pitchFamily="18" charset="0"/>
              <a:cs typeface="Times New Roman" pitchFamily="18" charset="0"/>
            </a:endParaRPr>
          </a:p>
          <a:p>
            <a:r>
              <a:rPr lang="en-US" sz="4800" dirty="0">
                <a:latin typeface="Times New Roman" pitchFamily="18" charset="0"/>
                <a:cs typeface="Times New Roman" pitchFamily="18" charset="0"/>
              </a:rPr>
              <a:t>	THANK YOU</a:t>
            </a:r>
          </a:p>
        </p:txBody>
      </p:sp>
      <p:pic>
        <p:nvPicPr>
          <p:cNvPr id="4" name="Picture 3" descr="clg_logo.jpeg"/>
          <p:cNvPicPr>
            <a:picLocks noChangeAspect="1"/>
          </p:cNvPicPr>
          <p:nvPr/>
        </p:nvPicPr>
        <p:blipFill>
          <a:blip r:embed="rId2"/>
          <a:stretch>
            <a:fillRect/>
          </a:stretch>
        </p:blipFill>
        <p:spPr>
          <a:xfrm>
            <a:off x="9601200" y="381000"/>
            <a:ext cx="838200" cy="762000"/>
          </a:xfrm>
          <a:prstGeom prst="rect">
            <a:avLst/>
          </a:prstGeom>
        </p:spPr>
      </p:pic>
    </p:spTree>
    <p:extLst>
      <p:ext uri="{BB962C8B-B14F-4D97-AF65-F5344CB8AC3E}">
        <p14:creationId xmlns:p14="http://schemas.microsoft.com/office/powerpoint/2010/main" val="3323427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INDEX</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92500" lnSpcReduction="20000"/>
          </a:bodyPr>
          <a:lstStyle/>
          <a:p>
            <a:pPr>
              <a:buFont typeface="Wingdings" pitchFamily="2" charset="2"/>
              <a:buChar char="v"/>
            </a:pPr>
            <a:r>
              <a:rPr lang="en-US" sz="2400" dirty="0">
                <a:latin typeface="Times New Roman" pitchFamily="18" charset="0"/>
                <a:cs typeface="Times New Roman" pitchFamily="18" charset="0"/>
              </a:rPr>
              <a:t>INTRODUCTION</a:t>
            </a:r>
          </a:p>
          <a:p>
            <a:pPr>
              <a:buFont typeface="Wingdings" pitchFamily="2" charset="2"/>
              <a:buChar char="v"/>
            </a:pPr>
            <a:r>
              <a:rPr lang="en-US" sz="2400" dirty="0" smtClean="0">
                <a:latin typeface="Times New Roman" pitchFamily="18" charset="0"/>
                <a:cs typeface="Times New Roman" pitchFamily="18" charset="0"/>
              </a:rPr>
              <a:t>ANALYSIS</a:t>
            </a:r>
            <a:endParaRPr lang="en-US" sz="2400" dirty="0">
              <a:latin typeface="Times New Roman" pitchFamily="18" charset="0"/>
              <a:cs typeface="Times New Roman" pitchFamily="18" charset="0"/>
            </a:endParaRPr>
          </a:p>
          <a:p>
            <a:pPr>
              <a:buFont typeface="Wingdings" pitchFamily="2" charset="2"/>
              <a:buChar char="v"/>
            </a:pPr>
            <a:r>
              <a:rPr lang="en-US" sz="2400" dirty="0">
                <a:latin typeface="Times New Roman" pitchFamily="18" charset="0"/>
                <a:cs typeface="Times New Roman" pitchFamily="18" charset="0"/>
              </a:rPr>
              <a:t>HARDWARE AND SOFTWARE</a:t>
            </a:r>
          </a:p>
          <a:p>
            <a:pPr>
              <a:buFont typeface="Wingdings" pitchFamily="2" charset="2"/>
              <a:buChar char="v"/>
            </a:pPr>
            <a:r>
              <a:rPr lang="en-US" sz="2400" dirty="0">
                <a:latin typeface="Times New Roman" pitchFamily="18" charset="0"/>
                <a:cs typeface="Times New Roman" pitchFamily="18" charset="0"/>
              </a:rPr>
              <a:t>KEY FEATURES</a:t>
            </a:r>
          </a:p>
          <a:p>
            <a:pPr>
              <a:buFont typeface="Wingdings" pitchFamily="2" charset="2"/>
              <a:buChar char="v"/>
            </a:pPr>
            <a:r>
              <a:rPr lang="en-US" sz="2400" dirty="0">
                <a:latin typeface="Times New Roman" pitchFamily="18" charset="0"/>
                <a:cs typeface="Times New Roman" pitchFamily="18" charset="0"/>
              </a:rPr>
              <a:t>DATA FLOW DIAGRAM</a:t>
            </a:r>
          </a:p>
          <a:p>
            <a:pPr>
              <a:buFont typeface="Wingdings" pitchFamily="2" charset="2"/>
              <a:buChar char="v"/>
            </a:pPr>
            <a:r>
              <a:rPr lang="en-US" sz="2400" dirty="0">
                <a:latin typeface="Times New Roman" pitchFamily="18" charset="0"/>
                <a:cs typeface="Times New Roman" pitchFamily="18" charset="0"/>
              </a:rPr>
              <a:t>FUTURE PLAN</a:t>
            </a:r>
          </a:p>
          <a:p>
            <a:pPr>
              <a:buFont typeface="Wingdings" pitchFamily="2" charset="2"/>
              <a:buChar char="v"/>
            </a:pPr>
            <a:r>
              <a:rPr lang="en-US" sz="2400" dirty="0">
                <a:latin typeface="Times New Roman" pitchFamily="18" charset="0"/>
                <a:cs typeface="Times New Roman" pitchFamily="18" charset="0"/>
              </a:rPr>
              <a:t>OUTCOMES OF THE PROJECT</a:t>
            </a:r>
          </a:p>
          <a:p>
            <a:pPr>
              <a:buFont typeface="Wingdings" pitchFamily="2" charset="2"/>
              <a:buChar char="v"/>
            </a:pPr>
            <a:r>
              <a:rPr lang="en-US" sz="2400" dirty="0">
                <a:latin typeface="Times New Roman" pitchFamily="18" charset="0"/>
                <a:cs typeface="Times New Roman" pitchFamily="18" charset="0"/>
              </a:rPr>
              <a:t>CONCLUSION</a:t>
            </a:r>
          </a:p>
          <a:p>
            <a:pPr>
              <a:buFont typeface="Wingdings" pitchFamily="2" charset="2"/>
              <a:buChar char="v"/>
            </a:pPr>
            <a:r>
              <a:rPr lang="en-US" sz="2400" dirty="0">
                <a:latin typeface="Times New Roman" pitchFamily="18" charset="0"/>
                <a:cs typeface="Times New Roman" pitchFamily="18" charset="0"/>
              </a:rPr>
              <a:t>REFERENCES</a:t>
            </a:r>
          </a:p>
        </p:txBody>
      </p:sp>
      <p:pic>
        <p:nvPicPr>
          <p:cNvPr id="4" name="Picture 3" descr="clg_logo.jpeg"/>
          <p:cNvPicPr>
            <a:picLocks noChangeAspect="1"/>
          </p:cNvPicPr>
          <p:nvPr/>
        </p:nvPicPr>
        <p:blipFill>
          <a:blip r:embed="rId2"/>
          <a:stretch>
            <a:fillRect/>
          </a:stretch>
        </p:blipFill>
        <p:spPr>
          <a:xfrm>
            <a:off x="9601200" y="381000"/>
            <a:ext cx="838200" cy="762000"/>
          </a:xfrm>
          <a:prstGeom prst="rect">
            <a:avLst/>
          </a:prstGeom>
        </p:spPr>
      </p:pic>
    </p:spTree>
    <p:extLst>
      <p:ext uri="{BB962C8B-B14F-4D97-AF65-F5344CB8AC3E}">
        <p14:creationId xmlns:p14="http://schemas.microsoft.com/office/powerpoint/2010/main" val="9095328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smtClean="0">
                <a:latin typeface="Times New Roman" pitchFamily="18" charset="0"/>
                <a:cs typeface="Times New Roman" pitchFamily="18" charset="0"/>
              </a:rPr>
              <a:t>INTRODUCTION</a:t>
            </a:r>
            <a:endParaRPr lang="en-US" b="1" dirty="0">
              <a:latin typeface="Times New Roman" pitchFamily="18" charset="0"/>
              <a:cs typeface="Times New Roman" pitchFamily="18" charset="0"/>
            </a:endParaRPr>
          </a:p>
        </p:txBody>
      </p:sp>
      <p:sp>
        <p:nvSpPr>
          <p:cNvPr id="5" name="Content Placeholder 4"/>
          <p:cNvSpPr>
            <a:spLocks noGrp="1"/>
          </p:cNvSpPr>
          <p:nvPr>
            <p:ph idx="1"/>
          </p:nvPr>
        </p:nvSpPr>
        <p:spPr/>
        <p:txBody>
          <a:bodyPr>
            <a:normAutofit/>
          </a:bodyPr>
          <a:lstStyle/>
          <a:p>
            <a:r>
              <a:rPr lang="en-US" sz="2400" b="1" dirty="0">
                <a:latin typeface="Times New Roman" pitchFamily="18" charset="0"/>
                <a:cs typeface="Times New Roman" pitchFamily="18" charset="0"/>
              </a:rPr>
              <a:t>TECB SPORTS MANIA </a:t>
            </a:r>
            <a:r>
              <a:rPr lang="en-US" sz="2400" dirty="0">
                <a:latin typeface="Times New Roman" pitchFamily="18" charset="0"/>
                <a:cs typeface="Times New Roman" pitchFamily="18" charset="0"/>
              </a:rPr>
              <a:t>is an innovative web-based platform developed specifically for </a:t>
            </a:r>
            <a:r>
              <a:rPr lang="en-US" sz="2400" b="1" dirty="0">
                <a:latin typeface="Times New Roman" pitchFamily="18" charset="0"/>
                <a:cs typeface="Times New Roman" pitchFamily="18" charset="0"/>
              </a:rPr>
              <a:t>Techno Engineering College Banipur</a:t>
            </a:r>
            <a:r>
              <a:rPr lang="en-US" sz="2400" dirty="0">
                <a:latin typeface="Times New Roman" pitchFamily="18" charset="0"/>
                <a:cs typeface="Times New Roman" pitchFamily="18" charset="0"/>
              </a:rPr>
              <a:t> (TECB) to revolutionize the management of college sports events. This comprehensive solution offers a range of features aimed at simplifying the organization of sports events, managing participant registrations, and enhancing overall engagement. From intuitive event registration processes to efficient participant data management and result tracking, </a:t>
            </a:r>
            <a:r>
              <a:rPr lang="en-US" sz="2400" b="1" dirty="0">
                <a:latin typeface="Times New Roman" pitchFamily="18" charset="0"/>
                <a:cs typeface="Times New Roman" pitchFamily="18" charset="0"/>
              </a:rPr>
              <a:t>TECB SPORTS MANIA </a:t>
            </a:r>
            <a:r>
              <a:rPr lang="en-US" sz="2400" dirty="0">
                <a:latin typeface="Times New Roman" pitchFamily="18" charset="0"/>
                <a:cs typeface="Times New Roman" pitchFamily="18" charset="0"/>
              </a:rPr>
              <a:t>streamlines every aspect of sports management</a:t>
            </a:r>
            <a:r>
              <a:rPr lang="en-US" sz="2400" dirty="0"/>
              <a:t>.</a:t>
            </a:r>
          </a:p>
        </p:txBody>
      </p:sp>
      <p:pic>
        <p:nvPicPr>
          <p:cNvPr id="6" name="Picture 5" descr="clg_logo.jpeg"/>
          <p:cNvPicPr>
            <a:picLocks noChangeAspect="1"/>
          </p:cNvPicPr>
          <p:nvPr/>
        </p:nvPicPr>
        <p:blipFill>
          <a:blip r:embed="rId2"/>
          <a:stretch>
            <a:fillRect/>
          </a:stretch>
        </p:blipFill>
        <p:spPr>
          <a:xfrm>
            <a:off x="9601200" y="381000"/>
            <a:ext cx="838200" cy="762000"/>
          </a:xfrm>
          <a:prstGeom prst="rect">
            <a:avLst/>
          </a:prstGeom>
        </p:spPr>
      </p:pic>
    </p:spTree>
    <p:extLst>
      <p:ext uri="{BB962C8B-B14F-4D97-AF65-F5344CB8AC3E}">
        <p14:creationId xmlns:p14="http://schemas.microsoft.com/office/powerpoint/2010/main" val="12793550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ANALYSIS</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endParaRPr lang="en-US" sz="2800" dirty="0"/>
          </a:p>
          <a:p>
            <a:pPr>
              <a:buFont typeface="Wingdings" pitchFamily="2" charset="2"/>
              <a:buChar char="v"/>
            </a:pPr>
            <a:r>
              <a:rPr lang="en-US" sz="2800" dirty="0">
                <a:latin typeface="Times New Roman" pitchFamily="18" charset="0"/>
                <a:cs typeface="Times New Roman" pitchFamily="18" charset="0"/>
              </a:rPr>
              <a:t>Data analysis </a:t>
            </a:r>
          </a:p>
          <a:p>
            <a:pPr>
              <a:buFont typeface="Wingdings" pitchFamily="2" charset="2"/>
              <a:buChar char="v"/>
            </a:pPr>
            <a:r>
              <a:rPr lang="en-US" sz="2800" dirty="0">
                <a:latin typeface="Times New Roman" pitchFamily="18" charset="0"/>
                <a:cs typeface="Times New Roman" pitchFamily="18" charset="0"/>
              </a:rPr>
              <a:t>User analysis </a:t>
            </a:r>
          </a:p>
          <a:p>
            <a:pPr>
              <a:buFont typeface="Wingdings" pitchFamily="2" charset="2"/>
              <a:buChar char="v"/>
            </a:pPr>
            <a:r>
              <a:rPr lang="en-US" sz="2800" dirty="0">
                <a:latin typeface="Times New Roman" pitchFamily="18" charset="0"/>
                <a:cs typeface="Times New Roman" pitchFamily="18" charset="0"/>
              </a:rPr>
              <a:t>Feasibility study</a:t>
            </a:r>
          </a:p>
          <a:p>
            <a:pPr>
              <a:buFont typeface="Wingdings" pitchFamily="2" charset="2"/>
              <a:buChar char="v"/>
            </a:pPr>
            <a:r>
              <a:rPr lang="en-US" sz="2800" dirty="0">
                <a:latin typeface="Times New Roman" pitchFamily="18" charset="0"/>
                <a:cs typeface="Times New Roman" pitchFamily="18" charset="0"/>
              </a:rPr>
              <a:t>Functional Requirements Analysis</a:t>
            </a:r>
          </a:p>
          <a:p>
            <a:pPr>
              <a:buFont typeface="Wingdings" pitchFamily="2" charset="2"/>
              <a:buChar char="v"/>
            </a:pPr>
            <a:r>
              <a:rPr lang="en-US" sz="2800" dirty="0">
                <a:latin typeface="Times New Roman" pitchFamily="18" charset="0"/>
                <a:cs typeface="Times New Roman" pitchFamily="18" charset="0"/>
              </a:rPr>
              <a:t>Risk Analysis</a:t>
            </a:r>
          </a:p>
          <a:p>
            <a:endParaRPr lang="en-US" sz="2800" dirty="0">
              <a:latin typeface="Times New Roman" pitchFamily="18" charset="0"/>
              <a:cs typeface="Times New Roman" pitchFamily="18" charset="0"/>
            </a:endParaRPr>
          </a:p>
        </p:txBody>
      </p:sp>
      <p:pic>
        <p:nvPicPr>
          <p:cNvPr id="4" name="Picture 3" descr="clg_logo.jpeg"/>
          <p:cNvPicPr>
            <a:picLocks noChangeAspect="1"/>
          </p:cNvPicPr>
          <p:nvPr/>
        </p:nvPicPr>
        <p:blipFill>
          <a:blip r:embed="rId2"/>
          <a:stretch>
            <a:fillRect/>
          </a:stretch>
        </p:blipFill>
        <p:spPr>
          <a:xfrm>
            <a:off x="9601200" y="381000"/>
            <a:ext cx="838200" cy="762000"/>
          </a:xfrm>
          <a:prstGeom prst="rect">
            <a:avLst/>
          </a:prstGeom>
        </p:spPr>
      </p:pic>
    </p:spTree>
    <p:extLst>
      <p:ext uri="{BB962C8B-B14F-4D97-AF65-F5344CB8AC3E}">
        <p14:creationId xmlns:p14="http://schemas.microsoft.com/office/powerpoint/2010/main" val="245740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itchFamily="18" charset="0"/>
                <a:cs typeface="Times New Roman" pitchFamily="18" charset="0"/>
              </a:rPr>
              <a:t>HARDWARE &amp; SOFTWARE</a:t>
            </a:r>
          </a:p>
        </p:txBody>
      </p:sp>
      <p:sp>
        <p:nvSpPr>
          <p:cNvPr id="3" name="Content Placeholder 2"/>
          <p:cNvSpPr>
            <a:spLocks noGrp="1"/>
          </p:cNvSpPr>
          <p:nvPr>
            <p:ph idx="1"/>
          </p:nvPr>
        </p:nvSpPr>
        <p:spPr/>
        <p:txBody>
          <a:bodyPr>
            <a:normAutofit/>
          </a:bodyPr>
          <a:lstStyle/>
          <a:p>
            <a:r>
              <a:rPr lang="en-IN" sz="2400" dirty="0">
                <a:latin typeface="Times New Roman" panose="02020603050405020304" pitchFamily="18" charset="0"/>
                <a:cs typeface="Times New Roman" panose="02020603050405020304" pitchFamily="18" charset="0"/>
              </a:rPr>
              <a:t>Os- windows 11,Ram 8 GB SSD- 512GB card</a:t>
            </a:r>
          </a:p>
          <a:p>
            <a:pPr>
              <a:buNone/>
            </a:pPr>
            <a:endParaRPr lang="en-IN"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It will be designed using HTML-CSS and JAVASCRIPT for front-end development and we are planning to use Node.js and Express.js in our backend development.</a:t>
            </a:r>
          </a:p>
          <a:p>
            <a:pPr>
              <a:buNone/>
            </a:pP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For creating the database, MySQL will be used to connect the database.</a:t>
            </a:r>
          </a:p>
          <a:p>
            <a:pPr>
              <a:buNone/>
            </a:pPr>
            <a:endParaRPr lang="en-US" dirty="0"/>
          </a:p>
        </p:txBody>
      </p:sp>
      <p:pic>
        <p:nvPicPr>
          <p:cNvPr id="4" name="Picture 3" descr="clg_logo.jpeg"/>
          <p:cNvPicPr>
            <a:picLocks noChangeAspect="1"/>
          </p:cNvPicPr>
          <p:nvPr/>
        </p:nvPicPr>
        <p:blipFill>
          <a:blip r:embed="rId2"/>
          <a:stretch>
            <a:fillRect/>
          </a:stretch>
        </p:blipFill>
        <p:spPr>
          <a:xfrm>
            <a:off x="9677400" y="228600"/>
            <a:ext cx="838200" cy="762000"/>
          </a:xfrm>
          <a:prstGeom prst="rect">
            <a:avLst/>
          </a:prstGeom>
        </p:spPr>
      </p:pic>
    </p:spTree>
    <p:extLst>
      <p:ext uri="{BB962C8B-B14F-4D97-AF65-F5344CB8AC3E}">
        <p14:creationId xmlns:p14="http://schemas.microsoft.com/office/powerpoint/2010/main" val="34399359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KEY FEATURES</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a:buFont typeface="Wingdings" pitchFamily="2" charset="2"/>
              <a:buChar char="v"/>
            </a:pPr>
            <a:endParaRPr lang="en-US" dirty="0" smtClean="0">
              <a:latin typeface="Times New Roman" pitchFamily="18" charset="0"/>
              <a:cs typeface="Times New Roman" pitchFamily="18" charset="0"/>
            </a:endParaRPr>
          </a:p>
          <a:p>
            <a:pPr>
              <a:buFont typeface="Wingdings" pitchFamily="2" charset="2"/>
              <a:buChar char="v"/>
            </a:pPr>
            <a:r>
              <a:rPr lang="en-US" sz="2400" dirty="0" smtClean="0">
                <a:latin typeface="Times New Roman" pitchFamily="18" charset="0"/>
                <a:cs typeface="Times New Roman" pitchFamily="18" charset="0"/>
              </a:rPr>
              <a:t>User-Friendly Interface</a:t>
            </a:r>
          </a:p>
          <a:p>
            <a:pPr>
              <a:buFont typeface="Wingdings" pitchFamily="2" charset="2"/>
              <a:buChar char="v"/>
            </a:pPr>
            <a:r>
              <a:rPr lang="en-US" sz="2400" dirty="0">
                <a:latin typeface="Times New Roman" pitchFamily="18" charset="0"/>
                <a:cs typeface="Times New Roman" pitchFamily="18" charset="0"/>
              </a:rPr>
              <a:t>Event </a:t>
            </a:r>
            <a:r>
              <a:rPr lang="en-US" sz="2400" dirty="0" smtClean="0">
                <a:latin typeface="Times New Roman" pitchFamily="18" charset="0"/>
                <a:cs typeface="Times New Roman" pitchFamily="18" charset="0"/>
              </a:rPr>
              <a:t>Management</a:t>
            </a:r>
          </a:p>
          <a:p>
            <a:pPr>
              <a:buFont typeface="Wingdings" pitchFamily="2" charset="2"/>
              <a:buChar char="v"/>
            </a:pPr>
            <a:r>
              <a:rPr lang="en-US" sz="2400" dirty="0">
                <a:latin typeface="Times New Roman" pitchFamily="18" charset="0"/>
                <a:cs typeface="Times New Roman" pitchFamily="18" charset="0"/>
              </a:rPr>
              <a:t>Participant </a:t>
            </a:r>
            <a:r>
              <a:rPr lang="en-US" sz="2400" dirty="0" smtClean="0">
                <a:latin typeface="Times New Roman" pitchFamily="18" charset="0"/>
                <a:cs typeface="Times New Roman" pitchFamily="18" charset="0"/>
              </a:rPr>
              <a:t>Registration</a:t>
            </a:r>
          </a:p>
          <a:p>
            <a:pPr>
              <a:buFont typeface="Wingdings" pitchFamily="2" charset="2"/>
              <a:buChar char="v"/>
            </a:pPr>
            <a:r>
              <a:rPr lang="en-US" sz="2400" dirty="0">
                <a:latin typeface="Times New Roman" pitchFamily="18" charset="0"/>
                <a:cs typeface="Times New Roman" pitchFamily="18" charset="0"/>
              </a:rPr>
              <a:t>Participant </a:t>
            </a:r>
            <a:r>
              <a:rPr lang="en-US" sz="2400" dirty="0" smtClean="0">
                <a:latin typeface="Times New Roman" pitchFamily="18" charset="0"/>
                <a:cs typeface="Times New Roman" pitchFamily="18" charset="0"/>
              </a:rPr>
              <a:t>Management</a:t>
            </a:r>
          </a:p>
          <a:p>
            <a:pPr>
              <a:buFont typeface="Wingdings" pitchFamily="2" charset="2"/>
              <a:buChar char="v"/>
            </a:pPr>
            <a:r>
              <a:rPr lang="en-US" sz="2400" dirty="0">
                <a:latin typeface="Times New Roman" pitchFamily="18" charset="0"/>
                <a:cs typeface="Times New Roman" pitchFamily="18" charset="0"/>
              </a:rPr>
              <a:t>Notifications and Updates</a:t>
            </a:r>
          </a:p>
        </p:txBody>
      </p:sp>
      <p:pic>
        <p:nvPicPr>
          <p:cNvPr id="4" name="Picture 3" descr="clg_logo.jpeg"/>
          <p:cNvPicPr>
            <a:picLocks noChangeAspect="1"/>
          </p:cNvPicPr>
          <p:nvPr/>
        </p:nvPicPr>
        <p:blipFill>
          <a:blip r:embed="rId2"/>
          <a:stretch>
            <a:fillRect/>
          </a:stretch>
        </p:blipFill>
        <p:spPr>
          <a:xfrm>
            <a:off x="9601200" y="381000"/>
            <a:ext cx="838200" cy="762000"/>
          </a:xfrm>
          <a:prstGeom prst="rect">
            <a:avLst/>
          </a:prstGeom>
        </p:spPr>
      </p:pic>
    </p:spTree>
    <p:extLst>
      <p:ext uri="{BB962C8B-B14F-4D97-AF65-F5344CB8AC3E}">
        <p14:creationId xmlns:p14="http://schemas.microsoft.com/office/powerpoint/2010/main" val="8511122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MODULES</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endParaRPr lang="en-US" dirty="0" smtClean="0"/>
          </a:p>
          <a:p>
            <a:pPr>
              <a:buFont typeface="Wingdings" pitchFamily="2" charset="2"/>
              <a:buChar char="v"/>
            </a:pPr>
            <a:r>
              <a:rPr lang="en-US" sz="2400" dirty="0" smtClean="0">
                <a:latin typeface="Times New Roman" pitchFamily="18" charset="0"/>
                <a:cs typeface="Times New Roman" pitchFamily="18" charset="0"/>
              </a:rPr>
              <a:t>Admin module</a:t>
            </a:r>
          </a:p>
          <a:p>
            <a:pPr lvl="2">
              <a:buFont typeface="Wingdings" pitchFamily="2" charset="2"/>
              <a:buChar char="q"/>
            </a:pPr>
            <a:r>
              <a:rPr lang="en-US" sz="2400" dirty="0" smtClean="0">
                <a:latin typeface="Times New Roman" pitchFamily="18" charset="0"/>
                <a:cs typeface="Times New Roman" pitchFamily="18" charset="0"/>
              </a:rPr>
              <a:t>Add/Delete User</a:t>
            </a:r>
          </a:p>
          <a:p>
            <a:pPr lvl="2">
              <a:buFont typeface="Wingdings" pitchFamily="2" charset="2"/>
              <a:buChar char="q"/>
            </a:pPr>
            <a:r>
              <a:rPr lang="en-US" sz="2400" dirty="0" smtClean="0">
                <a:latin typeface="Times New Roman" pitchFamily="18" charset="0"/>
                <a:cs typeface="Times New Roman" pitchFamily="18" charset="0"/>
              </a:rPr>
              <a:t>Add/Delete Activities</a:t>
            </a:r>
            <a:r>
              <a:rPr lang="en-US" sz="2400" dirty="0">
                <a:latin typeface="Times New Roman" pitchFamily="18" charset="0"/>
                <a:cs typeface="Times New Roman" pitchFamily="18" charset="0"/>
              </a:rPr>
              <a:t>	</a:t>
            </a:r>
            <a:r>
              <a:rPr lang="en-US" sz="2400" dirty="0" smtClean="0">
                <a:latin typeface="Times New Roman" pitchFamily="18" charset="0"/>
                <a:cs typeface="Times New Roman" pitchFamily="18" charset="0"/>
              </a:rPr>
              <a:t>	</a:t>
            </a:r>
          </a:p>
          <a:p>
            <a:endParaRPr lang="en-US" sz="2400" dirty="0">
              <a:latin typeface="Times New Roman" pitchFamily="18" charset="0"/>
              <a:cs typeface="Times New Roman" pitchFamily="18" charset="0"/>
            </a:endParaRPr>
          </a:p>
          <a:p>
            <a:pPr>
              <a:buFont typeface="Wingdings" pitchFamily="2" charset="2"/>
              <a:buChar char="v"/>
            </a:pPr>
            <a:r>
              <a:rPr lang="en-US" sz="2400" dirty="0" smtClean="0">
                <a:latin typeface="Times New Roman" pitchFamily="18" charset="0"/>
                <a:cs typeface="Times New Roman" pitchFamily="18" charset="0"/>
              </a:rPr>
              <a:t>Student Module</a:t>
            </a:r>
            <a:endParaRPr lang="en-US" sz="2400" dirty="0">
              <a:latin typeface="Times New Roman" pitchFamily="18" charset="0"/>
              <a:cs typeface="Times New Roman" pitchFamily="18" charset="0"/>
            </a:endParaRPr>
          </a:p>
        </p:txBody>
      </p:sp>
      <p:pic>
        <p:nvPicPr>
          <p:cNvPr id="4" name="Picture 3" descr="clg_logo.jpeg"/>
          <p:cNvPicPr>
            <a:picLocks noChangeAspect="1"/>
          </p:cNvPicPr>
          <p:nvPr/>
        </p:nvPicPr>
        <p:blipFill>
          <a:blip r:embed="rId2"/>
          <a:stretch>
            <a:fillRect/>
          </a:stretch>
        </p:blipFill>
        <p:spPr>
          <a:xfrm>
            <a:off x="9601200" y="381000"/>
            <a:ext cx="838200" cy="762000"/>
          </a:xfrm>
          <a:prstGeom prst="rect">
            <a:avLst/>
          </a:prstGeom>
        </p:spPr>
      </p:pic>
    </p:spTree>
    <p:extLst>
      <p:ext uri="{BB962C8B-B14F-4D97-AF65-F5344CB8AC3E}">
        <p14:creationId xmlns:p14="http://schemas.microsoft.com/office/powerpoint/2010/main" val="4188895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DATA FLOW DIAGRAM</a:t>
            </a:r>
            <a:endParaRPr lang="en-US" b="1" dirty="0">
              <a:latin typeface="Times New Roman" pitchFamily="18" charset="0"/>
              <a:cs typeface="Times New Roman" pitchFamily="18" charset="0"/>
            </a:endParaRPr>
          </a:p>
        </p:txBody>
      </p:sp>
      <p:sp>
        <p:nvSpPr>
          <p:cNvPr id="5" name="TextBox 4"/>
          <p:cNvSpPr txBox="1"/>
          <p:nvPr/>
        </p:nvSpPr>
        <p:spPr>
          <a:xfrm>
            <a:off x="2716823" y="1342294"/>
            <a:ext cx="3505200" cy="461665"/>
          </a:xfrm>
          <a:prstGeom prst="rect">
            <a:avLst/>
          </a:prstGeom>
          <a:noFill/>
        </p:spPr>
        <p:txBody>
          <a:bodyPr wrap="square" rtlCol="0">
            <a:spAutoFit/>
          </a:bodyPr>
          <a:lstStyle/>
          <a:p>
            <a:pPr>
              <a:buFont typeface="Wingdings" pitchFamily="2" charset="2"/>
              <a:buChar char="Ø"/>
            </a:pPr>
            <a:r>
              <a:rPr lang="en-US" sz="2400" b="1" dirty="0">
                <a:latin typeface="Times New Roman" pitchFamily="18" charset="0"/>
                <a:cs typeface="Times New Roman" pitchFamily="18" charset="0"/>
              </a:rPr>
              <a:t> </a:t>
            </a:r>
            <a:r>
              <a:rPr lang="en-US" sz="2400" b="1" u="sng" dirty="0">
                <a:latin typeface="Times New Roman" pitchFamily="18" charset="0"/>
                <a:cs typeface="Times New Roman" pitchFamily="18" charset="0"/>
              </a:rPr>
              <a:t>LEBEL 0 DFD:</a:t>
            </a:r>
          </a:p>
        </p:txBody>
      </p:sp>
      <p:pic>
        <p:nvPicPr>
          <p:cNvPr id="6" name="Picture 5" descr="clg_logo.jpeg"/>
          <p:cNvPicPr>
            <a:picLocks noChangeAspect="1"/>
          </p:cNvPicPr>
          <p:nvPr/>
        </p:nvPicPr>
        <p:blipFill>
          <a:blip r:embed="rId2"/>
          <a:stretch>
            <a:fillRect/>
          </a:stretch>
        </p:blipFill>
        <p:spPr>
          <a:xfrm>
            <a:off x="9601200" y="381000"/>
            <a:ext cx="838200" cy="762000"/>
          </a:xfrm>
          <a:prstGeom prst="rect">
            <a:avLst/>
          </a:prstGeom>
        </p:spPr>
      </p:pic>
      <p:pic>
        <p:nvPicPr>
          <p:cNvPr id="7" name="Content Placeholder 6"/>
          <p:cNvPicPr>
            <a:picLocks noGrp="1"/>
          </p:cNvPicPr>
          <p:nvPr>
            <p:ph idx="1"/>
          </p:nvPr>
        </p:nvPicPr>
        <p:blipFill>
          <a:blip r:embed="rId3"/>
          <a:srcRect/>
          <a:stretch>
            <a:fillRect/>
          </a:stretch>
        </p:blipFill>
        <p:spPr bwMode="auto">
          <a:xfrm>
            <a:off x="1688123" y="2148110"/>
            <a:ext cx="9627578" cy="423385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400068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DATA FLOW DIAGRAM</a:t>
            </a:r>
            <a:endParaRPr lang="en-US" b="1" dirty="0"/>
          </a:p>
        </p:txBody>
      </p:sp>
      <p:sp>
        <p:nvSpPr>
          <p:cNvPr id="6" name="TextBox 5"/>
          <p:cNvSpPr txBox="1"/>
          <p:nvPr/>
        </p:nvSpPr>
        <p:spPr>
          <a:xfrm>
            <a:off x="2476500" y="1388931"/>
            <a:ext cx="3048000" cy="738664"/>
          </a:xfrm>
          <a:prstGeom prst="rect">
            <a:avLst/>
          </a:prstGeom>
          <a:noFill/>
        </p:spPr>
        <p:txBody>
          <a:bodyPr wrap="square" rtlCol="0">
            <a:spAutoFit/>
          </a:bodyPr>
          <a:lstStyle/>
          <a:p>
            <a:pPr>
              <a:buFont typeface="Wingdings" pitchFamily="2" charset="2"/>
              <a:buChar char="Ø"/>
            </a:pPr>
            <a:r>
              <a:rPr lang="en-US" sz="2400" b="1" u="sng" dirty="0">
                <a:latin typeface="Times New Roman" pitchFamily="18" charset="0"/>
                <a:cs typeface="Times New Roman" pitchFamily="18" charset="0"/>
              </a:rPr>
              <a:t>LEBEL </a:t>
            </a:r>
            <a:r>
              <a:rPr lang="en-US" sz="2400" b="1" u="sng" dirty="0" smtClean="0">
                <a:latin typeface="Times New Roman" pitchFamily="18" charset="0"/>
                <a:cs typeface="Times New Roman" pitchFamily="18" charset="0"/>
              </a:rPr>
              <a:t>1 </a:t>
            </a:r>
            <a:r>
              <a:rPr lang="en-US" sz="2400" b="1" u="sng" dirty="0">
                <a:latin typeface="Times New Roman" pitchFamily="18" charset="0"/>
                <a:cs typeface="Times New Roman" pitchFamily="18" charset="0"/>
              </a:rPr>
              <a:t>DFD:</a:t>
            </a:r>
          </a:p>
          <a:p>
            <a:endParaRPr lang="en-US" dirty="0"/>
          </a:p>
        </p:txBody>
      </p:sp>
      <p:pic>
        <p:nvPicPr>
          <p:cNvPr id="7" name="Picture 6" descr="clg_logo.jpeg"/>
          <p:cNvPicPr>
            <a:picLocks noChangeAspect="1"/>
          </p:cNvPicPr>
          <p:nvPr/>
        </p:nvPicPr>
        <p:blipFill>
          <a:blip r:embed="rId2"/>
          <a:stretch>
            <a:fillRect/>
          </a:stretch>
        </p:blipFill>
        <p:spPr>
          <a:xfrm>
            <a:off x="9601200" y="381000"/>
            <a:ext cx="838200" cy="762000"/>
          </a:xfrm>
          <a:prstGeom prst="rect">
            <a:avLst/>
          </a:prstGeom>
        </p:spPr>
      </p:pic>
      <p:pic>
        <p:nvPicPr>
          <p:cNvPr id="9" name="Content Placeholder 8"/>
          <p:cNvPicPr>
            <a:picLocks noGrp="1"/>
          </p:cNvPicPr>
          <p:nvPr>
            <p:ph idx="1"/>
          </p:nvPr>
        </p:nvPicPr>
        <p:blipFill rotWithShape="1">
          <a:blip r:embed="rId3"/>
          <a:srcRect r="12662"/>
          <a:stretch/>
        </p:blipFill>
        <p:spPr bwMode="auto">
          <a:xfrm>
            <a:off x="2022230" y="2218448"/>
            <a:ext cx="8950569" cy="44549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73146742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95</TotalTime>
  <Words>396</Words>
  <Application>Microsoft Office PowerPoint</Application>
  <PresentationFormat>Widescreen</PresentationFormat>
  <Paragraphs>87</Paragraphs>
  <Slides>15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Algerian</vt:lpstr>
      <vt:lpstr>Arial</vt:lpstr>
      <vt:lpstr>Calibri</vt:lpstr>
      <vt:lpstr>Century Gothic</vt:lpstr>
      <vt:lpstr>Symbol</vt:lpstr>
      <vt:lpstr>Times New Roman</vt:lpstr>
      <vt:lpstr>Wingdings</vt:lpstr>
      <vt:lpstr>Wingdings 3</vt:lpstr>
      <vt:lpstr>Wisp</vt:lpstr>
      <vt:lpstr>PowerPoint Presentation</vt:lpstr>
      <vt:lpstr>INDEX</vt:lpstr>
      <vt:lpstr>INTRODUCTION</vt:lpstr>
      <vt:lpstr>ANALYSIS</vt:lpstr>
      <vt:lpstr>HARDWARE &amp; SOFTWARE</vt:lpstr>
      <vt:lpstr>KEY FEATURES</vt:lpstr>
      <vt:lpstr>MODULES</vt:lpstr>
      <vt:lpstr>DATA FLOW DIAGRAM</vt:lpstr>
      <vt:lpstr>DATA FLOW DIAGRAM</vt:lpstr>
      <vt:lpstr>DATA FLOW DIAGRAM   </vt:lpstr>
      <vt:lpstr>FUTURE PLAN</vt:lpstr>
      <vt:lpstr>OUTCOMES OF THE PROJECT</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Adarsh kumar</dc:creator>
  <cp:lastModifiedBy>Adarsh kumar</cp:lastModifiedBy>
  <cp:revision>10</cp:revision>
  <dcterms:created xsi:type="dcterms:W3CDTF">2024-05-16T19:09:57Z</dcterms:created>
  <dcterms:modified xsi:type="dcterms:W3CDTF">2024-06-01T09:56:32Z</dcterms:modified>
</cp:coreProperties>
</file>

<file path=docProps/thumbnail.jpeg>
</file>